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27"/>
  </p:notesMasterIdLst>
  <p:sldIdLst>
    <p:sldId id="351" r:id="rId2"/>
    <p:sldId id="345" r:id="rId3"/>
    <p:sldId id="340" r:id="rId4"/>
    <p:sldId id="347" r:id="rId5"/>
    <p:sldId id="346" r:id="rId6"/>
    <p:sldId id="348" r:id="rId7"/>
    <p:sldId id="343" r:id="rId8"/>
    <p:sldId id="349" r:id="rId9"/>
    <p:sldId id="350" r:id="rId10"/>
    <p:sldId id="353" r:id="rId11"/>
    <p:sldId id="354" r:id="rId12"/>
    <p:sldId id="342" r:id="rId13"/>
    <p:sldId id="355" r:id="rId14"/>
    <p:sldId id="356" r:id="rId15"/>
    <p:sldId id="352" r:id="rId16"/>
    <p:sldId id="358" r:id="rId17"/>
    <p:sldId id="360" r:id="rId18"/>
    <p:sldId id="357" r:id="rId19"/>
    <p:sldId id="361" r:id="rId20"/>
    <p:sldId id="362" r:id="rId21"/>
    <p:sldId id="364" r:id="rId22"/>
    <p:sldId id="341" r:id="rId23"/>
    <p:sldId id="365" r:id="rId24"/>
    <p:sldId id="359" r:id="rId25"/>
    <p:sldId id="363" r:id="rId26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28"/>
      <p:bold r:id="rId29"/>
      <p:italic r:id="rId30"/>
      <p:boldItalic r:id="rId31"/>
    </p:embeddedFont>
    <p:embeddedFont>
      <p:font typeface="IBM Plex Sans Medium" panose="020B0603050203000203" pitchFamily="34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39813B-1917-4DE1-B9DB-29128FB24DF9}">
  <a:tblStyle styleId="{4F39813B-1917-4DE1-B9DB-29128FB24D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e, Megan" userId="1e05a65a-b676-4f23-a33b-c26ad4e9888e" providerId="ADAL" clId="{BC7672B7-D501-4A2B-92CA-84E491620460}"/>
    <pc:docChg chg="delSld">
      <pc:chgData name="Leone, Megan" userId="1e05a65a-b676-4f23-a33b-c26ad4e9888e" providerId="ADAL" clId="{BC7672B7-D501-4A2B-92CA-84E491620460}" dt="2024-06-07T17:49:02.740" v="1" actId="2696"/>
      <pc:docMkLst>
        <pc:docMk/>
      </pc:docMkLst>
      <pc:sldChg chg="del">
        <pc:chgData name="Leone, Megan" userId="1e05a65a-b676-4f23-a33b-c26ad4e9888e" providerId="ADAL" clId="{BC7672B7-D501-4A2B-92CA-84E491620460}" dt="2024-06-07T17:48:58.061" v="0" actId="2696"/>
        <pc:sldMkLst>
          <pc:docMk/>
          <pc:sldMk cId="4215655491" sldId="366"/>
        </pc:sldMkLst>
      </pc:sldChg>
      <pc:sldChg chg="del">
        <pc:chgData name="Leone, Megan" userId="1e05a65a-b676-4f23-a33b-c26ad4e9888e" providerId="ADAL" clId="{BC7672B7-D501-4A2B-92CA-84E491620460}" dt="2024-06-07T17:49:02.740" v="1" actId="2696"/>
        <pc:sldMkLst>
          <pc:docMk/>
          <pc:sldMk cId="3396931835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9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02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0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3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4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29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31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36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0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51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1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00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47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12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4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9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2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4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6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3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2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391500" y="313650"/>
            <a:ext cx="8361000" cy="4516200"/>
          </a:xfrm>
          <a:prstGeom prst="rect">
            <a:avLst/>
          </a:prstGeom>
          <a:solidFill>
            <a:schemeClr val="dk1">
              <a:alpha val="37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37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3" y="101070"/>
            <a:ext cx="2610703" cy="336022"/>
            <a:chOff x="198225" y="4390550"/>
            <a:chExt cx="3765075" cy="484600"/>
          </a:xfrm>
        </p:grpSpPr>
        <p:sp>
          <p:nvSpPr>
            <p:cNvPr id="40" name="Google Shape;40;p4"/>
            <p:cNvSpPr/>
            <p:nvPr/>
          </p:nvSpPr>
          <p:spPr>
            <a:xfrm>
              <a:off x="198225" y="4390550"/>
              <a:ext cx="3580525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6533303" y="4719270"/>
            <a:ext cx="2610703" cy="336022"/>
            <a:chOff x="198225" y="4390550"/>
            <a:chExt cx="3765075" cy="484600"/>
          </a:xfrm>
        </p:grpSpPr>
        <p:sp>
          <p:nvSpPr>
            <p:cNvPr id="43" name="Google Shape;43;p4"/>
            <p:cNvSpPr/>
            <p:nvPr/>
          </p:nvSpPr>
          <p:spPr>
            <a:xfrm>
              <a:off x="198225" y="4390550"/>
              <a:ext cx="3580525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2"/>
          <p:cNvSpPr/>
          <p:nvPr/>
        </p:nvSpPr>
        <p:spPr>
          <a:xfrm>
            <a:off x="-793775" y="-800425"/>
            <a:ext cx="2679600" cy="26796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0" name="Google Shape;5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850" y="104461"/>
            <a:ext cx="3347900" cy="20288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Google Shape;551;p52"/>
          <p:cNvGrpSpPr/>
          <p:nvPr/>
        </p:nvGrpSpPr>
        <p:grpSpPr>
          <a:xfrm flipH="1">
            <a:off x="256575" y="4506113"/>
            <a:ext cx="1154625" cy="430500"/>
            <a:chOff x="4042650" y="642025"/>
            <a:chExt cx="1154625" cy="430500"/>
          </a:xfrm>
        </p:grpSpPr>
        <p:sp>
          <p:nvSpPr>
            <p:cNvPr id="552" name="Google Shape;552;p52"/>
            <p:cNvSpPr/>
            <p:nvPr/>
          </p:nvSpPr>
          <p:spPr>
            <a:xfrm>
              <a:off x="4042650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2"/>
            <p:cNvSpPr/>
            <p:nvPr/>
          </p:nvSpPr>
          <p:spPr>
            <a:xfrm>
              <a:off x="4699275" y="642025"/>
              <a:ext cx="498000" cy="4305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52"/>
          <p:cNvSpPr/>
          <p:nvPr/>
        </p:nvSpPr>
        <p:spPr>
          <a:xfrm>
            <a:off x="7091100" y="3009575"/>
            <a:ext cx="2679600" cy="26796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3"/>
          <p:cNvSpPr/>
          <p:nvPr/>
        </p:nvSpPr>
        <p:spPr>
          <a:xfrm>
            <a:off x="5152050" y="1017725"/>
            <a:ext cx="4059000" cy="40590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3"/>
          <p:cNvSpPr/>
          <p:nvPr/>
        </p:nvSpPr>
        <p:spPr>
          <a:xfrm>
            <a:off x="-695325" y="-1274025"/>
            <a:ext cx="4912200" cy="49122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3"/>
          <p:cNvSpPr/>
          <p:nvPr/>
        </p:nvSpPr>
        <p:spPr>
          <a:xfrm>
            <a:off x="535025" y="277250"/>
            <a:ext cx="8073900" cy="45891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3"/>
          <p:cNvSpPr/>
          <p:nvPr/>
        </p:nvSpPr>
        <p:spPr>
          <a:xfrm>
            <a:off x="8608950" y="224775"/>
            <a:ext cx="295500" cy="2553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53"/>
          <p:cNvSpPr/>
          <p:nvPr/>
        </p:nvSpPr>
        <p:spPr>
          <a:xfrm>
            <a:off x="239550" y="4663425"/>
            <a:ext cx="295500" cy="255300"/>
          </a:xfrm>
          <a:prstGeom prst="snip2DiagRect">
            <a:avLst>
              <a:gd name="adj1" fmla="val 0"/>
              <a:gd name="adj2" fmla="val 322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algn="bl" rotWithShape="0">
              <a:schemeClr val="l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4"/>
          <p:cNvSpPr/>
          <p:nvPr/>
        </p:nvSpPr>
        <p:spPr>
          <a:xfrm rot="10800000" flipH="1">
            <a:off x="5304450" y="-1045425"/>
            <a:ext cx="4059000" cy="40590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4"/>
          <p:cNvSpPr/>
          <p:nvPr/>
        </p:nvSpPr>
        <p:spPr>
          <a:xfrm rot="10800000" flipH="1">
            <a:off x="-542925" y="393125"/>
            <a:ext cx="4912200" cy="4912200"/>
          </a:xfrm>
          <a:prstGeom prst="ellipse">
            <a:avLst/>
          </a:prstGeom>
          <a:gradFill>
            <a:gsLst>
              <a:gs pos="0">
                <a:srgbClr val="FFFFFF">
                  <a:alpha val="1529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54"/>
          <p:cNvGrpSpPr/>
          <p:nvPr/>
        </p:nvGrpSpPr>
        <p:grpSpPr>
          <a:xfrm>
            <a:off x="368731" y="360425"/>
            <a:ext cx="780400" cy="357900"/>
            <a:chOff x="4598506" y="471425"/>
            <a:chExt cx="780400" cy="357900"/>
          </a:xfrm>
        </p:grpSpPr>
        <p:sp>
          <p:nvSpPr>
            <p:cNvPr id="565" name="Google Shape;565;p54"/>
            <p:cNvSpPr/>
            <p:nvPr/>
          </p:nvSpPr>
          <p:spPr>
            <a:xfrm rot="5400000">
              <a:off x="5038106" y="488525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4"/>
            <p:cNvSpPr/>
            <p:nvPr/>
          </p:nvSpPr>
          <p:spPr>
            <a:xfrm rot="5400000">
              <a:off x="4581406" y="488525"/>
              <a:ext cx="357900" cy="323700"/>
            </a:xfrm>
            <a:prstGeom prst="snip2DiagRect">
              <a:avLst>
                <a:gd name="adj1" fmla="val 0"/>
                <a:gd name="adj2" fmla="val 32236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chemeClr val="l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54"/>
          <p:cNvGrpSpPr/>
          <p:nvPr/>
        </p:nvGrpSpPr>
        <p:grpSpPr>
          <a:xfrm rot="10800000" flipH="1">
            <a:off x="-12" y="4570483"/>
            <a:ext cx="2780508" cy="357877"/>
            <a:chOff x="198225" y="4390550"/>
            <a:chExt cx="3765075" cy="484600"/>
          </a:xfrm>
        </p:grpSpPr>
        <p:sp>
          <p:nvSpPr>
            <p:cNvPr id="568" name="Google Shape;568;p54"/>
            <p:cNvSpPr/>
            <p:nvPr/>
          </p:nvSpPr>
          <p:spPr>
            <a:xfrm>
              <a:off x="198225" y="4390550"/>
              <a:ext cx="3580525" cy="392325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4"/>
            <p:cNvSpPr/>
            <p:nvPr/>
          </p:nvSpPr>
          <p:spPr>
            <a:xfrm>
              <a:off x="3778725" y="4690575"/>
              <a:ext cx="184575" cy="184575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54"/>
          <p:cNvGrpSpPr/>
          <p:nvPr/>
        </p:nvGrpSpPr>
        <p:grpSpPr>
          <a:xfrm>
            <a:off x="7083488" y="215150"/>
            <a:ext cx="2060513" cy="357885"/>
            <a:chOff x="6363488" y="215150"/>
            <a:chExt cx="2060513" cy="357885"/>
          </a:xfrm>
        </p:grpSpPr>
        <p:sp>
          <p:nvSpPr>
            <p:cNvPr id="571" name="Google Shape;571;p54"/>
            <p:cNvSpPr/>
            <p:nvPr/>
          </p:nvSpPr>
          <p:spPr>
            <a:xfrm flipH="1">
              <a:off x="6499827" y="215150"/>
              <a:ext cx="1924174" cy="289732"/>
            </a:xfrm>
            <a:custGeom>
              <a:avLst/>
              <a:gdLst/>
              <a:ahLst/>
              <a:cxnLst/>
              <a:rect l="l" t="t" r="r" b="b"/>
              <a:pathLst>
                <a:path w="143221" h="15693" fill="none" extrusionOk="0">
                  <a:moveTo>
                    <a:pt x="1" y="7585"/>
                  </a:moveTo>
                  <a:lnTo>
                    <a:pt x="21063" y="7585"/>
                  </a:lnTo>
                  <a:lnTo>
                    <a:pt x="28659" y="1"/>
                  </a:lnTo>
                  <a:lnTo>
                    <a:pt x="118492" y="1"/>
                  </a:lnTo>
                  <a:lnTo>
                    <a:pt x="134172" y="15693"/>
                  </a:lnTo>
                  <a:lnTo>
                    <a:pt x="143221" y="1569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4"/>
            <p:cNvSpPr/>
            <p:nvPr/>
          </p:nvSpPr>
          <p:spPr>
            <a:xfrm flipH="1">
              <a:off x="6363488" y="436726"/>
              <a:ext cx="136309" cy="136309"/>
            </a:xfrm>
            <a:custGeom>
              <a:avLst/>
              <a:gdLst/>
              <a:ahLst/>
              <a:cxnLst/>
              <a:rect l="l" t="t" r="r" b="b"/>
              <a:pathLst>
                <a:path w="7383" h="7383" fill="none" extrusionOk="0">
                  <a:moveTo>
                    <a:pt x="1" y="3692"/>
                  </a:moveTo>
                  <a:cubicBezTo>
                    <a:pt x="1" y="1656"/>
                    <a:pt x="1656" y="1"/>
                    <a:pt x="3692" y="1"/>
                  </a:cubicBezTo>
                  <a:cubicBezTo>
                    <a:pt x="5728" y="1"/>
                    <a:pt x="7383" y="1656"/>
                    <a:pt x="7383" y="3692"/>
                  </a:cubicBezTo>
                  <a:cubicBezTo>
                    <a:pt x="7383" y="5728"/>
                    <a:pt x="5728" y="7383"/>
                    <a:pt x="3692" y="7383"/>
                  </a:cubicBezTo>
                  <a:cubicBezTo>
                    <a:pt x="1656" y="7383"/>
                    <a:pt x="1" y="5728"/>
                    <a:pt x="1" y="36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5"/>
          <p:cNvPicPr preferRelativeResize="0"/>
          <p:nvPr/>
        </p:nvPicPr>
        <p:blipFill rotWithShape="1">
          <a:blip r:embed="rId3">
            <a:alphaModFix/>
          </a:blip>
          <a:srcRect b="47712"/>
          <a:stretch/>
        </p:blipFill>
        <p:spPr>
          <a:xfrm>
            <a:off x="3489225" y="4122300"/>
            <a:ext cx="3222850" cy="10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5"/>
          <p:cNvPicPr preferRelativeResize="0"/>
          <p:nvPr/>
        </p:nvPicPr>
        <p:blipFill rotWithShape="1">
          <a:blip r:embed="rId3">
            <a:alphaModFix/>
          </a:blip>
          <a:srcRect t="47712"/>
          <a:stretch/>
        </p:blipFill>
        <p:spPr>
          <a:xfrm>
            <a:off x="5977075" y="0"/>
            <a:ext cx="3222850" cy="1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BM Plex Sans"/>
              <a:buNone/>
              <a:defRPr sz="35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●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○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Medium"/>
              <a:buChar char="■"/>
              <a:defRPr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98" r:id="rId3"/>
    <p:sldLayoutId id="2147483699" r:id="rId4"/>
    <p:sldLayoutId id="2147483700" r:id="rId5"/>
    <p:sldLayoutId id="2147483701" r:id="rId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urldefense.com/v3/__https:/aiindex.stanford.edu/wp-content/uploads/2024/04/HAI_AI-Index-Report-2024.pdf__;!!KGKeukY!0_oSy_52ox9qRj4fdlGWwX5RsAKxA3TTJM789dtGpww6ata8I7Tenwx80vHrtV3E0v7mlfhR-0PJEBnjcmE0$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aiindex.stanford.edu/wp-content/uploads/2024/04/HAI_AI-Index-Report-202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aiindex.stanford.edu/wp-content/uploads/2024/04/HAI_AI-Index-Report-2024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aiindex.stanford.edu/wp-content/uploads/2024/04/HAI_AI-Index-Report-202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aiindex.stanford.edu/wp-content/uploads/2024/04/HAI_AI-Index-Report-202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urldefense.com/v3/__https:/aiindex.stanford.edu/wp-content/uploads/2024/04/HAI_AI-Index-Report-2024.pdf__;!!KGKeukY!0_oSy_52ox9qRj4fdlGWwX5RsAKxA3TTJM789dtGpww6ata8I7Tenwx80vHrtV3E0v7mlfhR-0PJEBnjcmE0$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aiindex.stanford.edu/wp-content/uploads/2024/04/HAI_AI-Index-Report-202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urldefense.com/v3/__https:/www2.deloitte.com/content/dam/Deloitte/us/Documents/consulting/us-state-of-gen-ai-report-q2.pdf__;!!KGKeukY!wMxVlUvr60_qpxhBLyCo6QguBzZ1OzcjUZOw5OtppmkpsuiqLksnCC_PbuB8cwVNURlrtW8W9u9ShV1ywpl3$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urldefense.com/v3/__https:/www2.deloitte.com/content/dam/Deloitte/us/Documents/consulting/us-state-of-gen-ai-report-q2.pdf__;!!KGKeukY!wMxVlUvr60_qpxhBLyCo6QguBzZ1OzcjUZOw5OtppmkpsuiqLksnCC_PbuB8cwVNURlrtW8W9u9ShV1ywpl3$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urldefense.com/v3/__https:/www2.deloitte.com/content/dam/Deloitte/us/Documents/consulting/us-state-of-gen-ai-report-q2.pdf__;!!KGKeukY!wMxVlUvr60_qpxhBLyCo6QguBzZ1OzcjUZOw5OtppmkpsuiqLksnCC_PbuB8cwVNURlrtW8W9u9ShV1ywpl3$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2023, several studies assessed AI’s impact on labor, suggesting that AI enables workers to complete tasks more quickly and to improve the quality of their output.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Nestor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Maslej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Loredana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Fattorini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Raymond Perrault, Vanessa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Parli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Anka Reuel, Erik Brynjolfsson, John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Etchemendy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Katrina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Ligett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Terah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Lyons, James Manyika, Juan Carlos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Niebles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Yoav Shoham, Russell Wald, and Jack Clark,  “The AI Index 2024 Annual Report,” AI Index Steering Committee, Institute for Human-Centered AI, Stanford University, Stanford, CA, April 2024.</a:t>
            </a:r>
            <a:r>
              <a:rPr lang="en-US" sz="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6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https://aiindex.stanford.edu/wp-content/uploads/2024/04/HAI_AI-Index-Report-2024.pdf</a:t>
            </a:r>
            <a:endParaRPr lang="en-US" sz="1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2022, China led global AI patent origins with 61.1%, significantly outpacing the United States, which accounted for 20.9% of AI patent origins (down from 54.1% in 2010).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Nestor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Maslej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Loredana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Fattorini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Raymond Perrault, Vanessa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Parli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Anka Reuel, Erik Brynjolfsson, John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Etchemendy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Katrina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Ligett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Terah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Lyons, James Manyika, Juan Carlos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Niebles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Yoav Shoham, Russell Wald, and Jack Clark,  “The AI Index 2024 Annual Report,” AI Index Steering Committee, Institute for Human-Centered AI, Stanford University, Stanford, CA, April 2024.</a:t>
            </a:r>
            <a:r>
              <a:rPr lang="en-US" sz="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6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https://aiindex.stanford.edu/wp-content/uploads/2024/04/HAI_AI-Index-Report-2024.pdf</a:t>
            </a:r>
            <a:r>
              <a:rPr lang="en-US" sz="6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page 14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2023 McKinsey report reveals that </a:t>
            </a:r>
            <a:r>
              <a:rPr lang="en-US" sz="3600" b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55% of organizations now use AI </a:t>
            </a: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(including generative AI) in at least one business unit or function, up from 50% in 2022 and 20% in 2017.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Nestor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Maslej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Loredana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Fattorini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Raymond Perrault, Vanessa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Parli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Anka Reuel, Erik Brynjolfsson, John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Etchemendy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Katrina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Ligett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Terah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Lyons, James Manyika, Juan Carlos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Niebles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Yoav Shoham, Russell Wald, and Jack Clark,  “The AI Index 2024 Annual Report,” AI Index Steering Committee, Institute for Human-Centered AI, Stanford University, Stanford, CA, April 2024.</a:t>
            </a:r>
            <a:r>
              <a:rPr lang="en-US" sz="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600" u="sng" kern="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https://aiindex.stanford.edu/wp-content/uploads/2024/04/HAI_AI-Index-Report-2024.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page 19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title of the Oscar winning film, </a:t>
            </a:r>
            <a:r>
              <a:rPr lang="en-US" sz="40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Imitation Game, </a:t>
            </a:r>
            <a:r>
              <a:rPr lang="en-US" sz="4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taken from a test proposed by Alan Turing to benchmark AI.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2023, several significant medical systems were launched, including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EVEscape</a:t>
            </a: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which enhances pandemic prediction, and </a:t>
            </a:r>
            <a:r>
              <a:rPr lang="en-US" sz="32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AlphaMissence</a:t>
            </a: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which assists in AI-driven mutation classification.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Nestor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Maslej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Loredana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Fattorini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Raymond Perrault, Vanessa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Parli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Anka Reuel, Erik Brynjolfsson, John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Etchemendy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Katrina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Ligett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Terah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Lyons, James Manyika, Juan Carlos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Niebles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Yoav Shoham, Russell Wald, and Jack Clark,  “The AI Index 2024 Annual Report,” AI Index Steering Committee, Institute for Human-Centered AI, Stanford University, Stanford, CA, April 2024.</a:t>
            </a:r>
            <a:r>
              <a:rPr lang="en-US" sz="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600" u="sng" kern="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https://aiindex.stanford.edu/wp-content/uploads/2024/04/HAI_AI-Index-Report-2024.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page 21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i="1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systems have tripled performance rates on the </a:t>
            </a:r>
            <a:r>
              <a:rPr lang="en-US" sz="3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MedQA</a:t>
            </a: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 key test for assessing AI’s clinical knowledge, since the benchmark’s introduction in 2019. GPT-4 </a:t>
            </a:r>
            <a:r>
              <a:rPr lang="en-US" sz="3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Medprompt</a:t>
            </a: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reached an </a:t>
            </a:r>
            <a:r>
              <a:rPr lang="en-US" sz="3400" b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accuracy rate of 90.2%</a:t>
            </a: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in 2023.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Nestor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Maslej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Loredana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Fattorini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Raymond Perrault, Vanessa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Parli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Anka Reuel, Erik Brynjolfsson, John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Etchemendy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Katrina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Ligett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Terah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Lyons, James Manyika, Juan Carlos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Niebles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Yoav Shoham, Russell Wald, and Jack Clark,  “The AI Index 2024 Annual Report,” AI Index Steering Committee, Institute for Human-Centered AI, Stanford University, Stanford, CA, April 2024.</a:t>
            </a:r>
            <a:r>
              <a:rPr lang="en-US" sz="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600" u="sng" kern="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https://aiindex.stanford.edu/wp-content/uploads/2024/04/HAI_AI-Index-Report-2024.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page 21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2023, industry produced 51 notable machine learning models, while academia contributed 15. There were also 21 notable models resulting from industry-academia collaborations in 2023, a new high.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Nestor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Maslej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Loredana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Fattorini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Raymond Perrault, Vanessa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Parli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Anka Reuel, Erik Brynjolfsson, John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Etchemendy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Katrina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Ligett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Terah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Lyons, James Manyika, Juan Carlos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Niebles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Yoav Shoham, Russell Wald, and Jack Clark,  “The AI Index 2024 Annual Report,” AI Index Steering Committee, Institute for Human-Centered AI, Stanford University, Stanford, CA, April 2024.</a:t>
            </a:r>
            <a:r>
              <a:rPr lang="en-US" sz="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6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https://aiindex.stanford.edu/wp-content/uploads/2024/04/HAI_AI-Index-Report-2024.pdf</a:t>
            </a:r>
            <a:r>
              <a:rPr lang="en-US" sz="6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page 14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7327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77% of devices being used have some form of AI.</a:t>
            </a:r>
            <a:endParaRPr lang="en-US" sz="4000" dirty="0">
              <a:solidFill>
                <a:schemeClr val="bg1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https://www.authorityhacker.com/ai-statistics/</a:t>
            </a:r>
            <a:r>
              <a:rPr lang="en-US" sz="8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By 2025, AI might eliminate 85 million jobs but create 97 million new ones, resulting in a </a:t>
            </a:r>
            <a:r>
              <a:rPr lang="en-US" sz="4000" b="1" dirty="0">
                <a:solidFill>
                  <a:schemeClr val="bg2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net gain of 12 million jobs.</a:t>
            </a:r>
            <a:endParaRPr lang="en-US" sz="800" b="1" dirty="0">
              <a:solidFill>
                <a:schemeClr val="bg2"/>
              </a:solidFill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https://www.authorityhacker.com/ai-statistics/</a:t>
            </a:r>
            <a:r>
              <a:rPr lang="en-US" sz="8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2022, the FDA approved </a:t>
            </a:r>
            <a:r>
              <a:rPr lang="en-US" sz="3200" b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139 AI-related medical devices</a:t>
            </a: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 12.1% increase from 2021. Since 2012, the number of FDA-approved AI-related medical devices has increased by more than 45-fold.</a:t>
            </a:r>
            <a:endParaRPr lang="en-US" sz="10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Nestor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Maslej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Loredana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Fattorini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Raymond Perrault, Vanessa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Parli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Anka Reuel, Erik Brynjolfsson, John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Etchemendy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Katrina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Ligett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Terah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Lyons, James Manyika, Juan Carlos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Niebles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Yoav Shoham, Russell Wald, and Jack Clark,  “The AI Index 2024 Annual Report,” AI Index Steering Committee, Institute for Human-Centered AI, Stanford University, Stanford, CA, April 2024.</a:t>
            </a:r>
            <a:r>
              <a:rPr lang="en-US" sz="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600" u="sng" kern="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https://aiindex.stanford.edu/wp-content/uploads/2024/04/HAI_AI-Index-Report-2024.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sz="600" u="sng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page 21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According to Forbes, the most common uses for AI in business are:</a:t>
            </a: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Customer service – 56%</a:t>
            </a: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Cybersecurity and fraud management – 51%</a:t>
            </a: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Digital personal assistants – 47%</a:t>
            </a: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Customer relationship management – 46%</a:t>
            </a: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Inventory management – 40%</a:t>
            </a:r>
            <a:endParaRPr lang="en-US" sz="4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https://www.forbes.com/advisor/business/ai-statistics/ </a:t>
            </a:r>
            <a:endParaRPr lang="en-US" sz="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Most organizations (75%) expect AI technology to affect their talent strategies within two years.</a:t>
            </a:r>
            <a:r>
              <a:rPr lang="en-US" sz="3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32% of organizations that reported “very high” levels of Generative AI expertise are already making changes.</a:t>
            </a:r>
          </a:p>
          <a:p>
            <a:pPr marL="0" indent="0">
              <a:buNone/>
            </a:pPr>
            <a:endParaRPr lang="en-US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marL="0" indent="0">
              <a:buNone/>
            </a:pPr>
            <a:endParaRPr lang="en-US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marL="0" indent="0">
              <a:buNone/>
            </a:pPr>
            <a:endParaRPr lang="en-US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marL="0" indent="0">
              <a:buNone/>
            </a:pPr>
            <a:r>
              <a:rPr lang="en-US" sz="105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https://www2.deloitte.com/content/dam/Deloitte/us/Documents/consulting/us-state-of-gen-ai-report-q2.pdf</a:t>
            </a:r>
            <a:endParaRPr lang="en-US" sz="105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most popular job postings for AI in 2023 were: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Data engineer – 1898 postings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Data scientist – 1692 postings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Data analyst – 1206 postings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Machine learning engineer – 845 postings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Applied scientist – 269 postings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Research scientist – 232 postings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Analytics engineer- 232 postings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bg1"/>
                </a:solidFill>
                <a:latin typeface="Aptos" panose="020B0004020202020204" pitchFamily="34" charset="0"/>
              </a:rPr>
              <a:t>https://www.aiprm.com/ai-statistics/ </a:t>
            </a:r>
            <a:endParaRPr lang="en-US" sz="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Companies’ AI-related card transaction volume increased by</a:t>
            </a:r>
            <a:r>
              <a:rPr lang="en-US" sz="3400" b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293% </a:t>
            </a: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year over year, compared to an increase of just 6% in overall software transaction volume during the same period.</a:t>
            </a:r>
            <a:endParaRPr lang="en-US" sz="3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https://ramp.com/blog/q1-2024-spending-insights?utm_medium=email&amp;_hsenc=p2ANqtz-_X8XXFi91U36SX2o69FsLk4w0xOCiFmf3ogKz2Mkzl135ioFVo1EWtMqKKY8ox-xKVn8F9gTm5o7L91tfYTR42saws0Q&amp;_hsmi=309047631&amp;utm_content=309047631&amp;utm_source=hs_email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first computer to beat a World Chess Champion was IBM's Deep Blue in 1997. Deep Blue won 3.5 games to 2.5 games over Gary Kasparov.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healthcare and biotech sector saw the largest year-over-year increase in the number of companies transacting with AI vendors (131%), while tech saw the slowest growth (45%).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latin typeface="Aptos" panose="020B0004020202020204" pitchFamily="34" charset="0"/>
              </a:rPr>
              <a:t>https://ramp.com/blog/q1-2024-spending-insights?utm_medium=email&amp;_hsenc=p2ANqtz-_X8XXFi91U36SX2o69FsLk4w0xOCiFmf3ogKz2Mkzl135ioFVo1EWtMqKKY8ox-xKVn8F9gTm5o7L91tfYTR42saws0Q&amp;_hsmi=309047631&amp;utm_content=309047631&amp;utm_source=hs_email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Only a third of consumers think they are using AI platforms, while actual usage is 77%.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https://www.authorityhacker.com/ai-statistics/ </a:t>
            </a:r>
            <a:endParaRPr lang="en-US" sz="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9 in 10 students want to learn more about AI in school.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  <a:latin typeface="Aptos"/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  <a:latin typeface="Aptos"/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  <a:latin typeface="Aptos"/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  <a:latin typeface="Aptos"/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  <a:latin typeface="Aptos"/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  <a:latin typeface="Aptos"/>
              </a:rPr>
              <a:t>https://www.aiprm.com/ai-statistics/ </a:t>
            </a:r>
            <a:endParaRPr lang="en-US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GPT-4 </a:t>
            </a:r>
            <a:r>
              <a:rPr lang="en-US" sz="40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has an estimated</a:t>
            </a:r>
            <a:r>
              <a:rPr lang="en-US" sz="40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4000" dirty="0">
              <a:solidFill>
                <a:schemeClr val="bg1"/>
              </a:solidFill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chemeClr val="bg2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1.76 trillion</a:t>
            </a:r>
            <a:r>
              <a:rPr lang="en-US" sz="40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 parameters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 the short term, more organizations said they expect AI technology to increase head count (39%) than to decrease head count (22%)—perhaps due to increased needs for Generative AI and data expertise.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https://www2.deloitte.com/content/dam/Deloitte/us/Documents/consulting/us-state-of-gen-ai-report-q2.pdf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i="1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i="1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most expected talent strategy impacts from AI are process redesign (48%) and upskilling or reskilling (47%).</a:t>
            </a:r>
            <a:endParaRPr lang="en-US" sz="3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marL="0" indent="0">
              <a:buNone/>
            </a:pPr>
            <a:endParaRPr lang="en-US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marL="0" indent="0">
              <a:buNone/>
            </a:pPr>
            <a:endParaRPr lang="en-US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https://www2.deloitte.com/content/dam/Deloitte/us/Documents/consulting/us-state-of-gen-ai-report-q2.pdf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share of employed Americans who have used ChatGPT on the job increased from 8% in March 2023 to 20% in February 2024.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https://www.pewresearch.org/short-reads/2024/03/26/americans-use-of-chatgpt-is-ticking-up-but-few-trust-its-election-information/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IBM's Watson defeated Ken Jennings and Brad Rutter in Jeopardy in 2011 with a total score of </a:t>
            </a:r>
            <a:r>
              <a:rPr lang="en-US" sz="3600" b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$77,147 </a:t>
            </a: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over two games.</a:t>
            </a: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F714-7452-419B-0350-8B10327E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About four-in-ten Americans (38%) don’t trust the information that comes from ChatGPT about the 2024 U.S. presidential election.</a:t>
            </a:r>
            <a:endParaRPr lang="en-US" sz="3600" dirty="0">
              <a:solidFill>
                <a:schemeClr val="bg1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https://www.pewresearch.org/short-reads/2024/03/26/americans-use-of-chatgpt-is-ticking-up-but-few-trust-its-election-information/</a:t>
            </a:r>
            <a:endParaRPr lang="en-US" dirty="0">
              <a:solidFill>
                <a:schemeClr val="bg1"/>
              </a:solidFill>
              <a:latin typeface="Aptos"/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43;p124">
            <a:extLst>
              <a:ext uri="{FF2B5EF4-FFF2-40B4-BE49-F238E27FC236}">
                <a16:creationId xmlns:a16="http://schemas.microsoft.com/office/drawing/2014/main" id="{387269FB-D7E2-FA99-9E00-82C8637D0011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59830" y="0"/>
            <a:ext cx="7042114" cy="45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80190-DE31-8610-E48D-C5729811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92" y="357784"/>
            <a:ext cx="3010555" cy="857968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2"/>
                </a:solidFill>
              </a:rPr>
              <a:t>IUC AI Symposium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1800" b="0" dirty="0">
                <a:solidFill>
                  <a:schemeClr val="bg2"/>
                </a:solidFill>
              </a:rPr>
              <a:t>June 11, 2024</a:t>
            </a:r>
            <a:endParaRPr lang="en-US" sz="2400" b="0" dirty="0">
              <a:solidFill>
                <a:schemeClr val="bg2"/>
              </a:solidFill>
            </a:endParaRPr>
          </a:p>
        </p:txBody>
      </p:sp>
      <p:pic>
        <p:nvPicPr>
          <p:cNvPr id="5" name="Picture 4" descr="A logo of a university council of ohio&#10;&#10;Description automatically generated">
            <a:extLst>
              <a:ext uri="{FF2B5EF4-FFF2-40B4-BE49-F238E27FC236}">
                <a16:creationId xmlns:a16="http://schemas.microsoft.com/office/drawing/2014/main" id="{571796C8-EDED-C0BE-8283-4D1EE02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1" y="171193"/>
            <a:ext cx="1244352" cy="1238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59D70-5EA0-974B-A1BA-2AECAC074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382" y="1249093"/>
            <a:ext cx="6500219" cy="36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</p:sld>
</file>

<file path=ppt/theme/theme1.xml><?xml version="1.0" encoding="utf-8"?>
<a:theme xmlns:a="http://schemas.openxmlformats.org/drawingml/2006/main" name="Korean AI Agency Pitch Deck XL by Slidesgo">
  <a:themeElements>
    <a:clrScheme name="Simple Light">
      <a:dk1>
        <a:srgbClr val="000328"/>
      </a:dk1>
      <a:lt1>
        <a:srgbClr val="FFFFFF"/>
      </a:lt1>
      <a:dk2>
        <a:srgbClr val="E0A9A8"/>
      </a:dk2>
      <a:lt2>
        <a:srgbClr val="005C8F"/>
      </a:lt2>
      <a:accent1>
        <a:srgbClr val="6128F6"/>
      </a:accent1>
      <a:accent2>
        <a:srgbClr val="5C659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  <wetp:taskpane dockstate="right" visibility="0" width="525" row="6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DED1D7C1-E5DE-4CDA-B22D-6A63F9702316}">
  <we:reference id="wa104178772" version="1.0.0.0" store="en-US" storeType="OMEX"/>
  <we:alternateReferences>
    <we:reference id="WA104178772" version="1.0.0.0" store="WA104178772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7201279-E297-42AA-B9D5-B4CBB178C3D0}">
  <we:reference id="wa104006972" version="1.0.0.0" store="en-US" storeType="OMEX"/>
  <we:alternateReferences>
    <we:reference id="wa104006972" version="1.0.0.0" store="wa104006972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132F59EB-0AC5-4E28-8FF8-54E432B47664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6484</TotalTime>
  <Words>1785</Words>
  <Application>Microsoft Office PowerPoint</Application>
  <PresentationFormat>On-screen Show (16:9)</PresentationFormat>
  <Paragraphs>180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IBM Plex Sans</vt:lpstr>
      <vt:lpstr>Arial</vt:lpstr>
      <vt:lpstr>Roboto Condensed Light</vt:lpstr>
      <vt:lpstr>Aptos</vt:lpstr>
      <vt:lpstr>IBM Plex Sans Medium</vt:lpstr>
      <vt:lpstr>Korean AI Agency Pitch Deck XL by Slidesgo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  <vt:lpstr>IUC AI Symposium June 11,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Fakes: Disinformation in the 2024 Presidential Election</dc:title>
  <dc:creator>Derksen, Nicholas</dc:creator>
  <cp:lastModifiedBy>Leone, Megan</cp:lastModifiedBy>
  <cp:revision>3</cp:revision>
  <dcterms:modified xsi:type="dcterms:W3CDTF">2024-06-07T17:49:08Z</dcterms:modified>
</cp:coreProperties>
</file>